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29"/>
  </p:notesMasterIdLst>
  <p:sldIdLst>
    <p:sldId id="256" r:id="rId4"/>
    <p:sldId id="455" r:id="rId5"/>
    <p:sldId id="456" r:id="rId6"/>
    <p:sldId id="457" r:id="rId7"/>
    <p:sldId id="461" r:id="rId8"/>
    <p:sldId id="465" r:id="rId9"/>
    <p:sldId id="458" r:id="rId10"/>
    <p:sldId id="462" r:id="rId11"/>
    <p:sldId id="466" r:id="rId12"/>
    <p:sldId id="467" r:id="rId13"/>
    <p:sldId id="468" r:id="rId14"/>
    <p:sldId id="475" r:id="rId15"/>
    <p:sldId id="470" r:id="rId16"/>
    <p:sldId id="471" r:id="rId17"/>
    <p:sldId id="476" r:id="rId18"/>
    <p:sldId id="477" r:id="rId19"/>
    <p:sldId id="485" r:id="rId20"/>
    <p:sldId id="480" r:id="rId21"/>
    <p:sldId id="486" r:id="rId22"/>
    <p:sldId id="482" r:id="rId23"/>
    <p:sldId id="487" r:id="rId24"/>
    <p:sldId id="488" r:id="rId25"/>
    <p:sldId id="489" r:id="rId26"/>
    <p:sldId id="490" r:id="rId27"/>
    <p:sldId id="344" r:id="rId28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 cap="sq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87187" cy="1248092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sp>
      <p:sp>
        <p:nvSpPr>
          <p:cNvPr id="4105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73066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CDC6200-3447-4102-9983-7C0808B7D988}" type="slidenum">
              <a:rPr lang="en-US"/>
              <a:pPr/>
              <a:t>16</a:t>
            </a:fld>
            <a:endParaRPr 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6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CDC6200-3447-4102-9983-7C0808B7D988}" type="slidenum">
              <a:rPr lang="en-US"/>
              <a:pPr/>
              <a:t>17</a:t>
            </a:fld>
            <a:endParaRPr 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12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CDC6200-3447-4102-9983-7C0808B7D988}" type="slidenum">
              <a:rPr lang="en-US"/>
              <a:pPr/>
              <a:t>19</a:t>
            </a:fld>
            <a:endParaRPr 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CDC6200-3447-4102-9983-7C0808B7D988}" type="slidenum">
              <a:rPr lang="en-US"/>
              <a:pPr/>
              <a:t>21</a:t>
            </a:fld>
            <a:endParaRPr 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9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CDC6200-3447-4102-9983-7C0808B7D988}" type="slidenum">
              <a:rPr lang="en-US"/>
              <a:pPr/>
              <a:t>22</a:t>
            </a:fld>
            <a:endParaRPr 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9CD9F77-5E4E-4F8A-B6E6-FBCBC47FC419}" type="slidenum">
              <a:rPr lang="en-IN"/>
              <a:pPr/>
              <a:t>23</a:t>
            </a:fld>
            <a:endParaRPr lang="en-IN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6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9CD9F77-5E4E-4F8A-B6E6-FBCBC47FC419}" type="slidenum">
              <a:rPr lang="en-IN"/>
              <a:pPr/>
              <a:t>24</a:t>
            </a:fld>
            <a:endParaRPr lang="en-IN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2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9CD9F77-5E4E-4F8A-B6E6-FBCBC47FC419}" type="slidenum">
              <a:rPr lang="en-IN"/>
              <a:pPr/>
              <a:t>2</a:t>
            </a:fld>
            <a:endParaRPr lang="en-IN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3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4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0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6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9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10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11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9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6ED5603-DD49-4B9A-BCEA-8342F3AF2861}" type="slidenum">
              <a:rPr lang="en-IN"/>
              <a:pPr/>
              <a:t>12</a:t>
            </a:fld>
            <a:endParaRPr lang="en-IN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41938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598D878-5653-490C-A130-E5B260FDAB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7421EAA-7378-418A-96C4-2FC296A7E3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274638"/>
            <a:ext cx="2054225" cy="5838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0275" cy="5838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56FF1D4-D8E4-43D3-8CB6-6B3AE862B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5F335A9-12A0-4C04-89A2-ED87C8EFBA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274638"/>
            <a:ext cx="2054225" cy="5838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0275" cy="5838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76B4414-124F-4773-8A49-90CDC1A5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274638"/>
            <a:ext cx="2054225" cy="5838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0275" cy="5838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600200"/>
            <a:ext cx="4032250" cy="451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B94B631-A5CD-445F-A520-7151818225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687D536-CCE3-4B97-8233-30130083D6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3EB25C4-31F9-4CC2-A69D-58A64B0F57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AD1E76-1345-4BE3-86B3-E5890811B7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4947898-CB3A-45FA-8F8C-0245D35060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2E62E87-53E3-4A8C-B3F1-B730D0D6B8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1484313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16900" cy="1130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16900" cy="45132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20900" cy="352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98989"/>
                </a:solidFill>
                <a:latin typeface="Calibri" pitchFamily="32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20900" cy="3524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98989"/>
                </a:solidFill>
                <a:latin typeface="Calibri" pitchFamily="32" charset="0"/>
                <a:cs typeface="Segoe UI" charset="0"/>
              </a:defRPr>
            </a:lvl1pPr>
          </a:lstStyle>
          <a:p>
            <a:fld id="{005FCB62-7B43-4A6A-93E4-C451392F7F6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3E0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4F6228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77933C"/>
          </a:solidFill>
          <a:latin typeface="+mn-lt"/>
          <a:ea typeface="+mn-ea"/>
          <a:cs typeface="Times New Roman" pitchFamily="16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9144000" cy="1484313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3573463"/>
            <a:ext cx="9144000" cy="2303462"/>
          </a:xfrm>
          <a:prstGeom prst="rect">
            <a:avLst/>
          </a:prstGeom>
          <a:solidFill>
            <a:srgbClr val="000000">
              <a:alpha val="57999"/>
            </a:srgbClr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16900" cy="1130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16900" cy="45132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3E0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4F6228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77933C"/>
          </a:solidFill>
          <a:latin typeface="+mn-lt"/>
          <a:ea typeface="+mn-ea"/>
          <a:cs typeface="Times New Roman" pitchFamily="16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484313"/>
          </a:xfrm>
          <a:prstGeom prst="rect">
            <a:avLst/>
          </a:prstGeom>
          <a:solidFill>
            <a:srgbClr val="003E07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16900" cy="1130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16900" cy="45132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1438" y="6335713"/>
            <a:ext cx="5400675" cy="4556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200" b="1">
                <a:solidFill>
                  <a:srgbClr val="FFFF00"/>
                </a:solidFill>
              </a:rPr>
              <a:t>This PPT should be used as reference only. Reading books (mentioned in syllabus) is mandatory for the preparation of the examinations.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C3D69B"/>
          </a:solidFill>
          <a:latin typeface="Bahnschrift Light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3E0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4F6228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77933C"/>
          </a:solidFill>
          <a:latin typeface="+mn-lt"/>
          <a:ea typeface="+mn-ea"/>
          <a:cs typeface="Times New Roman" pitchFamily="16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 i="1">
          <a:solidFill>
            <a:srgbClr val="000000"/>
          </a:solidFill>
          <a:latin typeface="Times New Roman" pitchFamily="16" charset="0"/>
          <a:ea typeface="+mn-ea"/>
          <a:cs typeface="Times New Roman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79388" y="3573463"/>
            <a:ext cx="8750330" cy="1470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r"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3600" b="1" dirty="0" smtClean="0">
                <a:solidFill>
                  <a:srgbClr val="EBF1DE"/>
                </a:solidFill>
                <a:latin typeface="Bahnschrift Light" pitchFamily="32" charset="0"/>
                <a:ea typeface="Microsoft YaHei" charset="-122"/>
              </a:rPr>
              <a:t>Current Environmental Problems,</a:t>
            </a:r>
          </a:p>
          <a:p>
            <a:pPr algn="r"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3600" b="1" dirty="0" smtClean="0">
                <a:solidFill>
                  <a:srgbClr val="EBF1DE"/>
                </a:solidFill>
                <a:latin typeface="Bahnschrift Light" pitchFamily="32" charset="0"/>
                <a:ea typeface="Microsoft YaHei" charset="-122"/>
              </a:rPr>
              <a:t>Environmental Legislation</a:t>
            </a:r>
            <a:endParaRPr lang="en-IN" sz="3600" b="1" dirty="0">
              <a:solidFill>
                <a:srgbClr val="EBF1DE"/>
              </a:solidFill>
              <a:latin typeface="Bahnschrift Light" pitchFamily="32" charset="0"/>
              <a:ea typeface="Microsoft YaHei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142852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Control measures of Global warming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57159" y="1584324"/>
            <a:ext cx="8215369" cy="45593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Reduction in the use of fossil fuels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Shifting to the renewable energy sources that do not emit greenhouse gases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Increasing the use of energy efficient and cleaner production technologies  and practices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Reducing deforestation, adopting better forest management practices, and  undertaking  </a:t>
            </a:r>
            <a:r>
              <a:rPr lang="en-US" sz="2800" dirty="0" err="1" smtClean="0">
                <a:solidFill>
                  <a:srgbClr val="000000"/>
                </a:solidFill>
                <a:latin typeface="Bahnschrift" pitchFamily="32" charset="0"/>
              </a:rPr>
              <a:t>aforestation</a:t>
            </a: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 to sequester carbon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5400" dirty="0" smtClean="0">
                <a:solidFill>
                  <a:srgbClr val="C3D69B"/>
                </a:solidFill>
                <a:latin typeface="Bahnschrift Light" pitchFamily="32" charset="0"/>
              </a:rPr>
              <a:t>Acid Rain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42844" y="1512887"/>
            <a:ext cx="8286807" cy="45593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Acid rain refers to a condition in which natural precipitation becomes acidic after reacting chemically with pollutants in the air.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Bahnschrift" pitchFamily="32" charset="0"/>
              </a:rPr>
              <a:t>Causes of Acid Rain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Burning of the fuel as well as the use of nuclear weapons leading to the evolution of  large amounts of </a:t>
            </a:r>
            <a:r>
              <a:rPr lang="en-US" sz="2000" dirty="0" err="1" smtClean="0">
                <a:solidFill>
                  <a:srgbClr val="000000"/>
                </a:solidFill>
                <a:latin typeface="Bahnschrift" pitchFamily="32" charset="0"/>
              </a:rPr>
              <a:t>sulphur</a:t>
            </a: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 dioxide (SO</a:t>
            </a:r>
            <a:r>
              <a:rPr lang="en-US" sz="2000" baseline="-25000" dirty="0" smtClean="0">
                <a:solidFill>
                  <a:srgbClr val="000000"/>
                </a:solidFill>
                <a:latin typeface="Bahnschrift" pitchFamily="32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) and nitrogen dioxide (NO</a:t>
            </a:r>
            <a:r>
              <a:rPr lang="en-US" sz="2000" baseline="-25000" dirty="0" smtClean="0">
                <a:solidFill>
                  <a:srgbClr val="000000"/>
                </a:solidFill>
                <a:latin typeface="Bahnschrift" pitchFamily="32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), which get converted to </a:t>
            </a:r>
            <a:r>
              <a:rPr lang="en-US" sz="2000" dirty="0" err="1" smtClean="0">
                <a:solidFill>
                  <a:srgbClr val="000000"/>
                </a:solidFill>
                <a:latin typeface="Bahnschrift" pitchFamily="32" charset="0"/>
              </a:rPr>
              <a:t>sulphurous</a:t>
            </a: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 acid and nitric acid, respectively.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IN" sz="2000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b="1" dirty="0" smtClean="0">
                <a:solidFill>
                  <a:srgbClr val="000000"/>
                </a:solidFill>
                <a:latin typeface="Bahnschrift" pitchFamily="32" charset="0"/>
              </a:rPr>
              <a:t>Effects of Acid rain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Reduction in population of flora and fauna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Damage to terrestrial ecosystems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Corrosion of buildings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Effect on human beings 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solidFill>
                <a:srgbClr val="000000"/>
              </a:solidFill>
              <a:latin typeface="Bahnschrift" pitchFamily="32" charset="0"/>
            </a:endParaRPr>
          </a:p>
        </p:txBody>
      </p:sp>
      <p:pic>
        <p:nvPicPr>
          <p:cNvPr id="27650" name="Picture 2" descr="DANGERS ON TAJ MAHAL BEAUTY — Asia Journeyer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24370" y="3760827"/>
            <a:ext cx="3119630" cy="245425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400" b="1" dirty="0" smtClean="0">
                <a:solidFill>
                  <a:srgbClr val="C3D69B"/>
                </a:solidFill>
                <a:latin typeface="Bahnschrift Light" pitchFamily="32" charset="0"/>
              </a:rPr>
              <a:t>Ozone Layer and Its Depletion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4714876" y="1714488"/>
            <a:ext cx="4000528" cy="335758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The decrease in the concentration of ozone (O</a:t>
            </a:r>
            <a:r>
              <a:rPr lang="en-US" sz="2800" baseline="-25000" dirty="0" smtClean="0">
                <a:solidFill>
                  <a:srgbClr val="000000"/>
                </a:solidFill>
                <a:latin typeface="Bahnschrift" pitchFamily="32" charset="0"/>
              </a:rPr>
              <a:t>3</a:t>
            </a: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) in stratosphere is known as ozone layer depletion.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5A3331A-03F4-4F47-A78F-FC45F3C1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5286388"/>
            <a:ext cx="4643438" cy="960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C64CAC4-2059-4B26-B58A-92F93448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0174"/>
            <a:ext cx="4503910" cy="471490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666AC2-FE49-4BDB-B9B3-A20AB618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6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79A4CF-101E-4949-97C9-BF087E77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1500174"/>
            <a:ext cx="3571868" cy="467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AC05C9-45FD-4018-86E1-DCE949360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2357430"/>
            <a:ext cx="5286412" cy="2943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ABDB63-DAE9-4A05-8E1A-6C9342D4DADE}"/>
              </a:ext>
            </a:extLst>
          </p:cNvPr>
          <p:cNvSpPr txBox="1"/>
          <p:nvPr/>
        </p:nvSpPr>
        <p:spPr>
          <a:xfrm>
            <a:off x="214282" y="1571612"/>
            <a:ext cx="499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6600"/>
                </a:solidFill>
                <a:latin typeface="+mn-lt"/>
              </a:rPr>
              <a:t>Dobson Unit (DU) = </a:t>
            </a:r>
            <a:r>
              <a:rPr lang="it-IT" dirty="0">
                <a:solidFill>
                  <a:srgbClr val="006600"/>
                </a:solidFill>
                <a:latin typeface="+mn-lt"/>
              </a:rPr>
              <a:t>2.6867 x 10</a:t>
            </a:r>
            <a:r>
              <a:rPr lang="it-IT" baseline="30000" dirty="0">
                <a:solidFill>
                  <a:srgbClr val="006600"/>
                </a:solidFill>
                <a:latin typeface="+mn-lt"/>
              </a:rPr>
              <a:t>20</a:t>
            </a:r>
            <a:r>
              <a:rPr lang="it-IT" dirty="0">
                <a:solidFill>
                  <a:srgbClr val="006600"/>
                </a:solidFill>
                <a:latin typeface="+mn-lt"/>
              </a:rPr>
              <a:t> molecules per meter square</a:t>
            </a:r>
            <a:endParaRPr lang="en-IN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428596" y="274638"/>
            <a:ext cx="8329642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400" b="1" dirty="0" smtClean="0">
                <a:solidFill>
                  <a:srgbClr val="C3D69B"/>
                </a:solidFill>
                <a:latin typeface="Bahnschrift Light" pitchFamily="32" charset="0"/>
              </a:rPr>
              <a:t>Ozone Depleting Potential (ODP)</a:t>
            </a:r>
          </a:p>
        </p:txBody>
      </p:sp>
    </p:spTree>
    <p:extLst>
      <p:ext uri="{BB962C8B-B14F-4D97-AF65-F5344CB8AC3E}">
        <p14:creationId xmlns:p14="http://schemas.microsoft.com/office/powerpoint/2010/main" val="39884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ABDB63-DAE9-4A05-8E1A-6C9342D4DADE}"/>
              </a:ext>
            </a:extLst>
          </p:cNvPr>
          <p:cNvSpPr txBox="1"/>
          <p:nvPr/>
        </p:nvSpPr>
        <p:spPr>
          <a:xfrm>
            <a:off x="214282" y="1571612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+mn-lt"/>
              </a:rPr>
              <a:t>The thinning of ozone layer or reduction in concentration of ozone especially over the area of Antarctic continent is known as ozone hole, which covers approximately seven million square kilometer. </a:t>
            </a:r>
            <a:endParaRPr lang="en-US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428596" y="274638"/>
            <a:ext cx="8329642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5400" dirty="0" smtClean="0">
                <a:solidFill>
                  <a:srgbClr val="C3D69B"/>
                </a:solidFill>
                <a:latin typeface="Bahnschrift Light" pitchFamily="32" charset="0"/>
              </a:rPr>
              <a:t>Ozone Hole</a:t>
            </a:r>
          </a:p>
        </p:txBody>
      </p:sp>
      <p:pic>
        <p:nvPicPr>
          <p:cNvPr id="21508" name="Picture 4" descr="Ozone hole near South Pole shrinks to smallest size ever seen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500306"/>
            <a:ext cx="7524752" cy="3762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84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81000" y="1714488"/>
            <a:ext cx="8458200" cy="43053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3200" b="1" dirty="0">
                <a:solidFill>
                  <a:srgbClr val="006600"/>
                </a:solidFill>
                <a:latin typeface="+mn-lt"/>
                <a:ea typeface="Microsoft YaHei" charset="-122"/>
              </a:rPr>
              <a:t>Objective</a:t>
            </a:r>
            <a:r>
              <a:rPr lang="en-US" sz="2400" dirty="0">
                <a:solidFill>
                  <a:srgbClr val="006600"/>
                </a:solidFill>
                <a:latin typeface="+mn-lt"/>
                <a:ea typeface="Microsoft YaHei" charset="-122"/>
              </a:rPr>
              <a:t>- </a:t>
            </a:r>
            <a:r>
              <a:rPr lang="en-US" sz="2800" dirty="0">
                <a:solidFill>
                  <a:srgbClr val="006600"/>
                </a:solidFill>
                <a:latin typeface="+mn-lt"/>
                <a:ea typeface="Microsoft YaHei" charset="-122"/>
              </a:rPr>
              <a:t>It provides for the protection and conservation of the Environment</a:t>
            </a:r>
            <a:r>
              <a:rPr lang="en-US" sz="28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To protect the forests and wildlife in the country.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To improve the quality of life by protection of environment.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To co-ordinate the activities of the various regulatory agencies already in existence.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To appoint environment officers to check environmental pollution.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Establishing environmental laboratories.</a:t>
            </a:r>
            <a:endParaRPr lang="en-US" sz="2400" dirty="0">
              <a:solidFill>
                <a:srgbClr val="006600"/>
              </a:solidFill>
              <a:latin typeface="+mn-lt"/>
              <a:ea typeface="Microsoft YaHei" charset="-122"/>
            </a:endParaRP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800" dirty="0">
              <a:solidFill>
                <a:srgbClr val="006600"/>
              </a:solidFill>
              <a:latin typeface="+mn-lt"/>
              <a:ea typeface="Microsoft YaHei" charset="-122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57158" y="0"/>
            <a:ext cx="8329642" cy="142873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5400" dirty="0" smtClean="0">
                <a:solidFill>
                  <a:srgbClr val="C3D69B"/>
                </a:solidFill>
                <a:latin typeface="Bahnschrift Light" pitchFamily="32" charset="0"/>
              </a:rPr>
              <a:t/>
            </a:r>
            <a:br>
              <a:rPr lang="en-US" sz="5400" dirty="0" smtClean="0">
                <a:solidFill>
                  <a:srgbClr val="C3D69B"/>
                </a:solidFill>
                <a:latin typeface="Bahnschrift Light" pitchFamily="32" charset="0"/>
              </a:rPr>
            </a:br>
            <a:r>
              <a:rPr lang="en-US" sz="5400" dirty="0" smtClean="0">
                <a:solidFill>
                  <a:srgbClr val="C3D69B"/>
                </a:solidFill>
                <a:latin typeface="Bahnschrift Light" pitchFamily="32" charset="0"/>
              </a:rPr>
              <a:t>The Environment Protection act 1986</a:t>
            </a:r>
            <a:br>
              <a:rPr lang="en-US" sz="5400" dirty="0" smtClean="0">
                <a:solidFill>
                  <a:srgbClr val="C3D69B"/>
                </a:solidFill>
                <a:latin typeface="Bahnschrift Light" pitchFamily="32" charset="0"/>
              </a:rPr>
            </a:br>
            <a:endParaRPr lang="en-US" sz="5400" dirty="0" smtClean="0">
              <a:solidFill>
                <a:srgbClr val="C3D69B"/>
              </a:solidFill>
              <a:latin typeface="Bahnschrift Light" pitchFamily="3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81000" y="1714488"/>
            <a:ext cx="8458200" cy="43053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Objective- </a:t>
            </a: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It provides the prevention , control and abatement of air pollution. Provisions of the Act has to be implemented by Central Pollution Control Board along with the state board.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Functions- 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setting of the air quality standards, collecting data on air pollution, organizing training, awareness </a:t>
            </a:r>
            <a:r>
              <a:rPr lang="en-US" sz="2400" dirty="0" err="1" smtClean="0">
                <a:solidFill>
                  <a:srgbClr val="006600"/>
                </a:solidFill>
                <a:latin typeface="+mn-lt"/>
                <a:ea typeface="Microsoft YaHei" charset="-122"/>
              </a:rPr>
              <a:t>programmes</a:t>
            </a: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, establishing laboratories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Specify air pollution control areas and set standard for vehicle emissions.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Penalties for violation of its provisions. Applies to all.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57158" y="0"/>
            <a:ext cx="8329642" cy="142873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Air (Prevention and Control of Pollution) Act of 1981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-32" y="83905"/>
          <a:ext cx="9144032" cy="6702681"/>
        </p:xfrm>
        <a:graphic>
          <a:graphicData uri="http://schemas.openxmlformats.org/drawingml/2006/table">
            <a:tbl>
              <a:tblPr/>
              <a:tblGrid>
                <a:gridCol w="3286148"/>
                <a:gridCol w="1623148"/>
                <a:gridCol w="2117368"/>
                <a:gridCol w="2117368"/>
              </a:tblGrid>
              <a:tr h="211379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Pollutant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Time Weighted Average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Concentration in Ambient Air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7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Industrial, Residential, Rural and Other Areas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Ecologically Sensitive Area (notified by Central Government)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Sulphur Dioxide (SO</a:t>
                      </a:r>
                      <a:r>
                        <a:rPr lang="en-US" sz="1400" baseline="-25000"/>
                        <a:t>2</a:t>
                      </a:r>
                      <a:r>
                        <a:rPr lang="en-US" sz="1400"/>
                        <a:t>),</a:t>
                      </a:r>
                      <a:br>
                        <a:rPr lang="en-US" sz="1400"/>
                      </a:br>
                      <a:r>
                        <a:rPr lang="en-US" sz="1400"/>
                        <a:t>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  <a:br>
                        <a:rPr lang="en-US" sz="1400"/>
                      </a:br>
                      <a:r>
                        <a:rPr lang="en-US" sz="140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50 80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20 80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Nitrogen Dioxide (NO</a:t>
                      </a:r>
                      <a:r>
                        <a:rPr lang="en-US" sz="1400" baseline="-25000"/>
                        <a:t>2</a:t>
                      </a:r>
                      <a:r>
                        <a:rPr lang="en-US" sz="1400"/>
                        <a:t>),</a:t>
                      </a:r>
                      <a:br>
                        <a:rPr lang="en-US" sz="1400"/>
                      </a:br>
                      <a:r>
                        <a:rPr lang="en-US" sz="1400"/>
                        <a:t>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  <a:br>
                        <a:rPr lang="en-US" sz="1400"/>
                      </a:br>
                      <a:r>
                        <a:rPr lang="en-US" sz="140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40 80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30 80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36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Particulate Matter (size less than 10 µm) or PM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dirty="0"/>
                        <a:t> µg/m</a:t>
                      </a:r>
                      <a:r>
                        <a:rPr lang="en-US" sz="1400" baseline="30000" dirty="0"/>
                        <a:t>3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Annual*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60 100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60 100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36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Particulate Matter (size less than 2.5 µm) or PM</a:t>
                      </a:r>
                      <a:r>
                        <a:rPr lang="en-US" sz="1400" baseline="-25000" dirty="0"/>
                        <a:t>2.5</a:t>
                      </a:r>
                      <a:r>
                        <a:rPr lang="en-US" sz="1400" dirty="0"/>
                        <a:t> µg/m</a:t>
                      </a:r>
                      <a:r>
                        <a:rPr lang="en-US" sz="1400" baseline="30000" dirty="0"/>
                        <a:t>3</a:t>
                      </a:r>
                      <a:endParaRPr lang="en-US" sz="1400" dirty="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  <a:br>
                        <a:rPr lang="en-US" sz="1400"/>
                      </a:br>
                      <a:r>
                        <a:rPr lang="en-US" sz="140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40 60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40 60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Ozone (O</a:t>
                      </a:r>
                      <a:r>
                        <a:rPr lang="en-US" sz="1400" baseline="-25000"/>
                        <a:t>3</a:t>
                      </a:r>
                      <a:r>
                        <a:rPr lang="en-US" sz="1400"/>
                        <a:t>) 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 hours*</a:t>
                      </a:r>
                      <a:br>
                        <a:rPr lang="en-US" sz="1400"/>
                      </a:br>
                      <a:r>
                        <a:rPr lang="en-US" sz="1400"/>
                        <a:t>1 hour**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100 180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100 180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Lead (Pb)</a:t>
                      </a:r>
                      <a:br>
                        <a:rPr lang="en-US" sz="1400"/>
                      </a:br>
                      <a:r>
                        <a:rPr lang="en-US" sz="1400"/>
                        <a:t>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  <a:br>
                        <a:rPr lang="en-US" sz="1400"/>
                      </a:br>
                      <a:r>
                        <a:rPr lang="en-US" sz="140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0.50 1.0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0.50 1.0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Carbon Monoxide (CO) mg/m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 hours*</a:t>
                      </a:r>
                      <a:br>
                        <a:rPr lang="en-US" sz="1400"/>
                      </a:br>
                      <a:r>
                        <a:rPr lang="en-US" sz="1400"/>
                        <a:t>1 hour**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02 04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02 04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Ammonia (NH</a:t>
                      </a:r>
                      <a:r>
                        <a:rPr lang="en-US" sz="1400" baseline="-25000"/>
                        <a:t>3</a:t>
                      </a:r>
                      <a:r>
                        <a:rPr lang="en-US" sz="1400"/>
                        <a:t>) 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  <a:br>
                        <a:rPr lang="en-US" sz="1400"/>
                      </a:br>
                      <a:r>
                        <a:rPr lang="en-US" sz="1400"/>
                        <a:t>24 hours**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100 400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100 400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35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Benzene (C</a:t>
                      </a:r>
                      <a:r>
                        <a:rPr lang="en-US" sz="1400" baseline="-25000"/>
                        <a:t>6</a:t>
                      </a:r>
                      <a:r>
                        <a:rPr lang="en-US" sz="1400"/>
                        <a:t>H</a:t>
                      </a:r>
                      <a:r>
                        <a:rPr lang="en-US" sz="1400" baseline="-25000"/>
                        <a:t>6</a:t>
                      </a:r>
                      <a:r>
                        <a:rPr lang="en-US" sz="1400"/>
                        <a:t>) µg/m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7871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Benzo(a)Pyrene (BaP)- particulate phase only,</a:t>
                      </a:r>
                      <a:br>
                        <a:rPr lang="en-US" sz="1400"/>
                      </a:br>
                      <a:r>
                        <a:rPr lang="en-US" sz="1400"/>
                        <a:t>ng/m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62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Arsenic(As),</a:t>
                      </a:r>
                      <a:br>
                        <a:rPr lang="en-US" sz="1400"/>
                      </a:br>
                      <a:r>
                        <a:rPr lang="en-US" sz="1400"/>
                        <a:t>ng/m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Nickel (Ni),</a:t>
                      </a:r>
                      <a:br>
                        <a:rPr lang="en-US" sz="1400"/>
                      </a:br>
                      <a:r>
                        <a:rPr lang="en-US" sz="1400"/>
                        <a:t>ng/m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Annual*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marL="10010" marR="10010" marT="10010" marB="10010">
                    <a:lnL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81000" y="1714488"/>
            <a:ext cx="8458200" cy="43053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Objective- 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It prevents, controls and provides maintenance or restoration of wholesomeness of water.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Provisions of the Act has to be implemented by Central Pollution Control Board being a main agency. 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Functions- 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Establishes  standards of the water quality and effluent 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Polluting industries must seek the permission to discharge the waste into effluent bodies.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57158" y="0"/>
            <a:ext cx="8329642" cy="142873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Water (Prevention and Control of Pollution) Act 1974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400">
                <a:solidFill>
                  <a:srgbClr val="C3D69B"/>
                </a:solidFill>
                <a:latin typeface="Bahnschrift Light" pitchFamily="32" charset="0"/>
              </a:rPr>
              <a:t>Current Environmental issues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85720" y="1500174"/>
            <a:ext cx="5302250" cy="471490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b="1" dirty="0">
                <a:solidFill>
                  <a:srgbClr val="003E07"/>
                </a:solidFill>
                <a:latin typeface="Bahnschrift" pitchFamily="32" charset="0"/>
              </a:rPr>
              <a:t>Greenhouse effect and Global Warming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800"/>
              </a:spcBef>
              <a:buFont typeface="Times New Roman" pitchFamily="16" charset="0"/>
              <a:buChar char="–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200" dirty="0">
                <a:solidFill>
                  <a:srgbClr val="003E07"/>
                </a:solidFill>
                <a:latin typeface="Bahnschrift" pitchFamily="32" charset="0"/>
              </a:rPr>
              <a:t>The term greenhouse effect is used to indicate a heat-trapping process caused by gases such as carbon dioxide, and water </a:t>
            </a:r>
            <a:r>
              <a:rPr lang="en-US" sz="2200" dirty="0" err="1">
                <a:solidFill>
                  <a:srgbClr val="003E07"/>
                </a:solidFill>
                <a:latin typeface="Bahnschrift" pitchFamily="32" charset="0"/>
              </a:rPr>
              <a:t>vapour</a:t>
            </a:r>
            <a:r>
              <a:rPr lang="en-US" sz="2200" dirty="0">
                <a:solidFill>
                  <a:srgbClr val="003E07"/>
                </a:solidFill>
                <a:latin typeface="Bahnschrift" pitchFamily="32" charset="0"/>
              </a:rPr>
              <a:t> which are transparent to incoming solar radiations but re-emit the infrared radiations from Earth's surface.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800"/>
              </a:spcBef>
              <a:buFont typeface="Times New Roman" pitchFamily="16" charset="0"/>
              <a:buChar char="–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200" dirty="0">
                <a:solidFill>
                  <a:srgbClr val="003E07"/>
                </a:solidFill>
                <a:latin typeface="Bahnschrift" pitchFamily="32" charset="0"/>
              </a:rPr>
              <a:t>Global warming is a long-term rise in the average temperature of Earth as a whole as a result of greenhouse effect. </a:t>
            </a:r>
          </a:p>
          <a:p>
            <a:pPr marL="341313" indent="-336550" eaLnBrk="1" hangingPunct="1">
              <a:lnSpc>
                <a:spcPct val="90000"/>
              </a:lnSpc>
              <a:spcBef>
                <a:spcPts val="800"/>
              </a:spcBef>
              <a:buClrTx/>
              <a:buFontTx/>
              <a:buNone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sz="3200" dirty="0">
              <a:solidFill>
                <a:srgbClr val="003E07"/>
              </a:solidFill>
              <a:latin typeface="Bahnschrift" pitchFamily="32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200">
                <a:solidFill>
                  <a:srgbClr val="EBF1DE"/>
                </a:solidFill>
              </a:rPr>
              <a:t>12/03/19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8013" y="2808288"/>
            <a:ext cx="3240087" cy="27066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24609" t="9375" r="27344" b="10416"/>
          <a:stretch>
            <a:fillRect/>
          </a:stretch>
        </p:blipFill>
        <p:spPr bwMode="auto">
          <a:xfrm>
            <a:off x="0" y="26112"/>
            <a:ext cx="9144000" cy="677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81000" y="1714488"/>
            <a:ext cx="8458200" cy="450059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Objective- </a:t>
            </a: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Wildlife protection Act of 1972 defines wildlife to include any bird or animal and aquatic or land vegetation, form part of any habitat.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Function-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Under the Act, Central government work with state governments to regulate or prohibit the conversion of  forest in agriculture or urban land.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Protection against natural hazards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Maintenance of water supply in water bodies present in Forest.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Protection of lines of communication and transportation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57158" y="0"/>
            <a:ext cx="8329642" cy="142873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Wildlife Protection Act of 1972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42844" y="1500174"/>
            <a:ext cx="8858312" cy="464347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Objective-</a:t>
            </a: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 It provides for the protection and conservation of the forests.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Under the Act, a state government may regulate or prohibit in any forest the clearing of land for cultivation, pasturing of cattle, or clearing the vegetation for any purpose.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b="1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Function-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Protection against natural hazards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Maintenance of water supply in aquifers.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Protection of lines of communication and transportation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Preservation of public health.</a:t>
            </a:r>
          </a:p>
          <a:p>
            <a:pPr marL="457200" indent="-457200">
              <a:spcBef>
                <a:spcPts val="600"/>
              </a:spcBef>
              <a:buClrTx/>
              <a:buFont typeface="+mj-lt"/>
              <a:buAutoNum type="arabicPeriod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400" dirty="0" smtClean="0">
                <a:solidFill>
                  <a:srgbClr val="006600"/>
                </a:solidFill>
                <a:latin typeface="+mn-lt"/>
                <a:ea typeface="Microsoft YaHei" charset="-122"/>
              </a:rPr>
              <a:t>Mandatory for land owner.</a:t>
            </a:r>
          </a:p>
          <a:p>
            <a:pPr>
              <a:spcBef>
                <a:spcPts val="600"/>
              </a:spcBef>
              <a:buClrTx/>
              <a:buFontTx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endParaRPr lang="en-US" sz="2400" dirty="0" smtClean="0">
              <a:solidFill>
                <a:srgbClr val="006600"/>
              </a:solidFill>
              <a:latin typeface="+mn-lt"/>
              <a:ea typeface="Microsoft YaHei" charset="-122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57158" y="0"/>
            <a:ext cx="8329642" cy="142873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Forest Conservation Act of 1980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400" dirty="0" smtClean="0">
                <a:solidFill>
                  <a:srgbClr val="C3D69B"/>
                </a:solidFill>
                <a:latin typeface="Bahnschrift Light" pitchFamily="32" charset="0"/>
              </a:rPr>
              <a:t>Environmental protocols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1500174"/>
            <a:ext cx="9144000" cy="471490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b="1" dirty="0" smtClean="0">
                <a:solidFill>
                  <a:srgbClr val="003E07"/>
                </a:solidFill>
                <a:latin typeface="Bahnschrift" pitchFamily="32" charset="0"/>
              </a:rPr>
              <a:t>Kyoto Protocol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The Kyoto Protocol to the United Nations Framework Convention on climate change is an amendment to the international treaty on climate change.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IN" sz="1600" dirty="0" smtClean="0">
                <a:solidFill>
                  <a:srgbClr val="003E07"/>
                </a:solidFill>
                <a:latin typeface="Bahnschrift" pitchFamily="32" charset="0"/>
              </a:rPr>
              <a:t>Objective: </a:t>
            </a:r>
            <a:r>
              <a:rPr lang="en-US" sz="1600" b="1" dirty="0" smtClean="0">
                <a:solidFill>
                  <a:srgbClr val="003E07"/>
                </a:solidFill>
                <a:latin typeface="Bahnschrift" pitchFamily="32" charset="0"/>
              </a:rPr>
              <a:t>Stabilization of greenhouse gas concentrations</a:t>
            </a: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 in the atmosphere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IN" sz="1600" b="1" dirty="0" smtClean="0">
                <a:solidFill>
                  <a:srgbClr val="003E07"/>
                </a:solidFill>
                <a:latin typeface="Bahnschrift" pitchFamily="32" charset="0"/>
              </a:rPr>
              <a:t>Montreal Protocol (1987)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The Montreal Protocol is a global agreement to protect the stratospheric ozone layer by phasing out the production and consumption of ozone-depleting substances (ODS).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IN" sz="1600" dirty="0" smtClean="0">
                <a:solidFill>
                  <a:srgbClr val="003E07"/>
                </a:solidFill>
                <a:latin typeface="Bahnschrift" pitchFamily="32" charset="0"/>
              </a:rPr>
              <a:t>Objective: </a:t>
            </a: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to protect the ozone layer by phasing out the production of a number of substances believed to be responsible for ozone depletion</a:t>
            </a:r>
            <a:endParaRPr lang="en-IN" sz="1600" dirty="0" smtClean="0">
              <a:solidFill>
                <a:srgbClr val="003E07"/>
              </a:solidFill>
              <a:latin typeface="Bahnschrift" pitchFamily="32" charset="0"/>
            </a:endParaRP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IN" sz="1600" b="1" dirty="0" smtClean="0">
                <a:solidFill>
                  <a:srgbClr val="003E07"/>
                </a:solidFill>
                <a:latin typeface="Bahnschrift" pitchFamily="32" charset="0"/>
              </a:rPr>
              <a:t>Convention on Biological Diversity (CBD) (1993)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The Convention on Biological Diversity (CBD) is an international agreement adopted at the Earth Summit in 1992.</a:t>
            </a:r>
          </a:p>
          <a:p>
            <a:pPr marL="1079500" lvl="1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IN" sz="1600" dirty="0" smtClean="0">
                <a:solidFill>
                  <a:srgbClr val="003E07"/>
                </a:solidFill>
                <a:latin typeface="Bahnschrift" pitchFamily="32" charset="0"/>
              </a:rPr>
              <a:t>Objectives:</a:t>
            </a:r>
          </a:p>
          <a:p>
            <a:pPr marL="1479550" lvl="2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conservation of biodiversity</a:t>
            </a:r>
          </a:p>
          <a:p>
            <a:pPr marL="1479550" lvl="2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sustainable use of biodiversity</a:t>
            </a:r>
            <a:endParaRPr lang="en-US" sz="1600" dirty="0">
              <a:solidFill>
                <a:srgbClr val="003E07"/>
              </a:solidFill>
              <a:latin typeface="Bahnschrift" pitchFamily="32" charset="0"/>
            </a:endParaRPr>
          </a:p>
          <a:p>
            <a:pPr marL="1479550" lvl="2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1600" dirty="0" smtClean="0">
                <a:solidFill>
                  <a:srgbClr val="003E07"/>
                </a:solidFill>
                <a:latin typeface="Bahnschrift" pitchFamily="32" charset="0"/>
              </a:rPr>
              <a:t>equitable sharing of the benefits arising from the use of genetic resources</a:t>
            </a:r>
            <a:endParaRPr lang="en-US" sz="1600" dirty="0">
              <a:solidFill>
                <a:srgbClr val="003E07"/>
              </a:solidFill>
              <a:latin typeface="Bahnschrift" pitchFamily="32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200">
                <a:solidFill>
                  <a:srgbClr val="EBF1DE"/>
                </a:solidFill>
              </a:rPr>
              <a:t>12/03/19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400" dirty="0" smtClean="0">
                <a:solidFill>
                  <a:srgbClr val="C3D69B"/>
                </a:solidFill>
                <a:latin typeface="Bahnschrift Light" pitchFamily="32" charset="0"/>
              </a:rPr>
              <a:t>Issues involved in enforcement of Environmental Laws</a:t>
            </a:r>
            <a:endParaRPr lang="en-IN" sz="4400" dirty="0" smtClean="0">
              <a:solidFill>
                <a:srgbClr val="C3D69B"/>
              </a:solidFill>
              <a:latin typeface="Bahnschrift Light" pitchFamily="32" charset="0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85720" y="1714488"/>
            <a:ext cx="4500594" cy="442915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dirty="0" smtClean="0">
                <a:solidFill>
                  <a:srgbClr val="003E07"/>
                </a:solidFill>
                <a:latin typeface="Bahnschrift" pitchFamily="32" charset="0"/>
              </a:rPr>
              <a:t>Illiteracy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dirty="0" smtClean="0">
                <a:solidFill>
                  <a:srgbClr val="003E07"/>
                </a:solidFill>
                <a:latin typeface="Bahnschrift" pitchFamily="32" charset="0"/>
              </a:rPr>
              <a:t>Growing population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dirty="0" smtClean="0">
                <a:solidFill>
                  <a:srgbClr val="003E07"/>
                </a:solidFill>
                <a:latin typeface="Bahnschrift" pitchFamily="32" charset="0"/>
              </a:rPr>
              <a:t>Ignorance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dirty="0" smtClean="0">
                <a:solidFill>
                  <a:srgbClr val="003E07"/>
                </a:solidFill>
                <a:latin typeface="Bahnschrift" pitchFamily="32" charset="0"/>
              </a:rPr>
              <a:t>Economic reasons</a:t>
            </a:r>
          </a:p>
          <a:p>
            <a:pPr marL="336550" indent="-336550" eaLnBrk="1" hangingPunct="1">
              <a:lnSpc>
                <a:spcPct val="90000"/>
              </a:lnSpc>
              <a:spcBef>
                <a:spcPts val="800"/>
              </a:spcBef>
              <a:buClr>
                <a:srgbClr val="77933C"/>
              </a:buClr>
              <a:buFont typeface="Wingdings" charset="2"/>
              <a:buChar char="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800" dirty="0" smtClean="0">
                <a:solidFill>
                  <a:srgbClr val="003E07"/>
                </a:solidFill>
                <a:latin typeface="Bahnschrift" pitchFamily="32" charset="0"/>
              </a:rPr>
              <a:t>Insufficiency of laws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200">
                <a:solidFill>
                  <a:srgbClr val="EBF1DE"/>
                </a:solidFill>
              </a:rPr>
              <a:t>12/03/19</a:t>
            </a:r>
          </a:p>
        </p:txBody>
      </p:sp>
      <p:pic>
        <p:nvPicPr>
          <p:cNvPr id="31746" name="Picture 2" descr="Environment vector day, Picture #1386132 environment vector d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928802"/>
            <a:ext cx="4119571" cy="411957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28596" y="3071810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400" b="1" dirty="0" smtClean="0">
                <a:solidFill>
                  <a:srgbClr val="006600"/>
                </a:solidFill>
                <a:latin typeface="Bahnschrift Light" pitchFamily="32" charset="0"/>
                <a:ea typeface="Microsoft YaHei" charset="-122"/>
              </a:rPr>
              <a:t>Thank You</a:t>
            </a:r>
            <a:endParaRPr lang="en-US" sz="4400" b="1" dirty="0">
              <a:solidFill>
                <a:srgbClr val="006600"/>
              </a:solidFill>
              <a:latin typeface="Bahnschrift Light" pitchFamily="32" charset="0"/>
              <a:ea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400">
                <a:solidFill>
                  <a:srgbClr val="C3D69B"/>
                </a:solidFill>
                <a:latin typeface="Bahnschrift Light" pitchFamily="32" charset="0"/>
              </a:rPr>
              <a:t>Current Environmental issues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200">
                <a:solidFill>
                  <a:srgbClr val="EBF1DE"/>
                </a:solidFill>
              </a:rPr>
              <a:t>12/03/19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7938" y="1500174"/>
          <a:ext cx="5391150" cy="4714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4" imgW="4115157" imgH="3580952" progId="">
                  <p:embed/>
                </p:oleObj>
              </mc:Choice>
              <mc:Fallback>
                <p:oleObj r:id="rId4" imgW="4115157" imgH="358095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1500174"/>
                        <a:ext cx="5391150" cy="4714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0975" cy="6429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234113" y="4679950"/>
            <a:ext cx="2046287" cy="6429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508625" y="1584325"/>
            <a:ext cx="3527425" cy="45402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200" b="1" dirty="0">
                <a:solidFill>
                  <a:srgbClr val="000000"/>
                </a:solidFill>
                <a:latin typeface="Bahnschrift" pitchFamily="32" charset="0"/>
              </a:rPr>
              <a:t>Process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IN" dirty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>
                <a:solidFill>
                  <a:srgbClr val="000000"/>
                </a:solidFill>
                <a:latin typeface="Bahnschrift" pitchFamily="32" charset="0"/>
              </a:rPr>
              <a:t>1. </a:t>
            </a:r>
            <a:r>
              <a:rPr lang="en-IN" dirty="0" smtClean="0">
                <a:solidFill>
                  <a:srgbClr val="000000"/>
                </a:solidFill>
                <a:latin typeface="Bahnschrift" pitchFamily="32" charset="0"/>
              </a:rPr>
              <a:t>High </a:t>
            </a:r>
            <a:r>
              <a:rPr lang="en-IN" dirty="0">
                <a:solidFill>
                  <a:srgbClr val="000000"/>
                </a:solidFill>
                <a:latin typeface="Bahnschrift" pitchFamily="32" charset="0"/>
              </a:rPr>
              <a:t>energy wavelengths hit the earths surface</a:t>
            </a: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IN" dirty="0">
              <a:solidFill>
                <a:srgbClr val="000000"/>
              </a:solidFill>
              <a:latin typeface="Bahnschrift" pitchFamily="32" charset="0"/>
            </a:endParaRPr>
          </a:p>
          <a:p>
            <a:pPr algn="just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>
                <a:solidFill>
                  <a:srgbClr val="000000"/>
                </a:solidFill>
                <a:latin typeface="Bahnschrift" pitchFamily="32" charset="0"/>
              </a:rPr>
              <a:t>2. Incoming energy is converted to heat</a:t>
            </a:r>
          </a:p>
          <a:p>
            <a:pPr algn="just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>
              <a:solidFill>
                <a:srgbClr val="000000"/>
              </a:solidFill>
              <a:latin typeface="Bahnschrift" pitchFamily="32" charset="0"/>
            </a:endParaRPr>
          </a:p>
          <a:p>
            <a:pPr algn="just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>
                <a:solidFill>
                  <a:srgbClr val="000000"/>
                </a:solidFill>
                <a:latin typeface="Bahnschrift" pitchFamily="32" charset="0"/>
              </a:rPr>
              <a:t>3. Longer, infrared wavelengths hit greenhouse gas molecules in the atmosphere</a:t>
            </a:r>
          </a:p>
          <a:p>
            <a:pPr algn="just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dirty="0">
              <a:solidFill>
                <a:srgbClr val="000000"/>
              </a:solidFill>
              <a:latin typeface="Bahnschrift" pitchFamily="32" charset="0"/>
            </a:endParaRPr>
          </a:p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>
                <a:solidFill>
                  <a:srgbClr val="000000"/>
                </a:solidFill>
                <a:latin typeface="Bahnschrift" pitchFamily="32" charset="0"/>
              </a:rPr>
              <a:t>4. Greenhouse gas molecules in the atmosphere emit infrared radiation back towards earth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5400" dirty="0" smtClean="0">
                <a:solidFill>
                  <a:srgbClr val="C3D69B"/>
                </a:solidFill>
                <a:latin typeface="Bahnschrift Light" pitchFamily="32" charset="0"/>
              </a:rPr>
              <a:t>Greenhouses Gases</a:t>
            </a:r>
            <a:endParaRPr lang="en-IN" sz="5400" dirty="0">
              <a:solidFill>
                <a:srgbClr val="C3D69B"/>
              </a:solidFill>
              <a:latin typeface="Bahnschrift Light" pitchFamily="32" charset="0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57159" y="1584324"/>
            <a:ext cx="4714907" cy="45593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400" b="1" dirty="0" smtClean="0">
                <a:solidFill>
                  <a:srgbClr val="000000"/>
                </a:solidFill>
                <a:latin typeface="Bahnschrift" pitchFamily="32" charset="0"/>
              </a:rPr>
              <a:t>Some common greenhouse gases</a:t>
            </a:r>
            <a:endParaRPr lang="en-IN" sz="2000" dirty="0">
              <a:solidFill>
                <a:srgbClr val="000000"/>
              </a:solidFill>
              <a:latin typeface="Bahnschrift" pitchFamily="32" charset="0"/>
            </a:endParaRPr>
          </a:p>
          <a:p>
            <a:pPr marL="342900" indent="-342900" algn="just"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dirty="0" smtClean="0">
                <a:solidFill>
                  <a:srgbClr val="000000"/>
                </a:solidFill>
                <a:latin typeface="Bahnschrift" pitchFamily="32" charset="0"/>
              </a:rPr>
              <a:t>Carbon dioxide</a:t>
            </a:r>
          </a:p>
          <a:p>
            <a:pPr marL="342900" indent="-342900" algn="just"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dirty="0" smtClean="0">
                <a:solidFill>
                  <a:srgbClr val="000000"/>
                </a:solidFill>
                <a:latin typeface="Bahnschrift" pitchFamily="32" charset="0"/>
              </a:rPr>
              <a:t>Methane</a:t>
            </a:r>
          </a:p>
          <a:p>
            <a:pPr marL="342900" indent="-342900" algn="just"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dirty="0" smtClean="0">
                <a:solidFill>
                  <a:srgbClr val="000000"/>
                </a:solidFill>
                <a:latin typeface="Bahnschrift" pitchFamily="32" charset="0"/>
              </a:rPr>
              <a:t>Nitrous oxide</a:t>
            </a:r>
          </a:p>
          <a:p>
            <a:pPr marL="342900" indent="-342900" algn="just"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dirty="0" err="1" smtClean="0">
                <a:solidFill>
                  <a:srgbClr val="000000"/>
                </a:solidFill>
                <a:latin typeface="Bahnschrift" pitchFamily="32" charset="0"/>
              </a:rPr>
              <a:t>Chlorofluoro</a:t>
            </a:r>
            <a:r>
              <a:rPr lang="en-IN" sz="2000" dirty="0" smtClean="0">
                <a:solidFill>
                  <a:srgbClr val="000000"/>
                </a:solidFill>
                <a:latin typeface="Bahnschrift" pitchFamily="32" charset="0"/>
              </a:rPr>
              <a:t> carbons</a:t>
            </a:r>
          </a:p>
          <a:p>
            <a:pPr marL="342900" indent="-34290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IN" sz="2000" b="1" dirty="0" smtClean="0">
              <a:solidFill>
                <a:srgbClr val="000000"/>
              </a:solidFill>
              <a:latin typeface="Bahnschrift" pitchFamily="32" charset="0"/>
            </a:endParaRPr>
          </a:p>
          <a:p>
            <a:pPr marL="342900" indent="-34290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000" b="1" dirty="0" smtClean="0">
                <a:solidFill>
                  <a:srgbClr val="000000"/>
                </a:solidFill>
                <a:latin typeface="Bahnschrift" pitchFamily="32" charset="0"/>
              </a:rPr>
              <a:t>Causes of greenhouse gases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Fossil-fuel burning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Industrial processes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Deforestation	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Livestock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Biomass burning 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Bahnschrift" pitchFamily="32" charset="0"/>
              </a:rPr>
              <a:t>Coal mining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2500306"/>
            <a:ext cx="3748078" cy="262924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/>
          <p:cNvPicPr/>
          <p:nvPr/>
        </p:nvPicPr>
        <p:blipFill>
          <a:blip r:embed="rId2"/>
          <a:stretch/>
        </p:blipFill>
        <p:spPr>
          <a:xfrm>
            <a:off x="4357686" y="3714752"/>
            <a:ext cx="4643470" cy="2428892"/>
          </a:xfrm>
          <a:prstGeom prst="rect">
            <a:avLst/>
          </a:prstGeom>
          <a:ln>
            <a:noFill/>
          </a:ln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000" b="1" dirty="0" smtClean="0">
                <a:solidFill>
                  <a:srgbClr val="C3D69B"/>
                </a:solidFill>
                <a:latin typeface="Bahnschrift Light" pitchFamily="32" charset="0"/>
              </a:rPr>
              <a:t>Global Warming Potential (GWP)</a:t>
            </a:r>
          </a:p>
        </p:txBody>
      </p:sp>
      <p:pic>
        <p:nvPicPr>
          <p:cNvPr id="79874" name="Picture 2" descr="Current Greenhouse Gas Concent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785926"/>
            <a:ext cx="2071702" cy="117710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5720" y="3000372"/>
            <a:ext cx="4000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Where,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baseline="-25000" dirty="0" err="1" smtClean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 is the instantaneous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radiative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forcing due to the release of a unit mass of trace gas,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into the atmosphere, at time TR,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baseline="-25000" dirty="0" err="1" smtClean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 is the amount of that unit mass remaining in the atmosphere at time, t, after its release and TH is TR plus the time horizon over which the calculation is performed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5400" dirty="0" smtClean="0">
                <a:solidFill>
                  <a:srgbClr val="C3D69B"/>
                </a:solidFill>
                <a:latin typeface="Bahnschrift Light" pitchFamily="32" charset="0"/>
              </a:rPr>
              <a:t>Effects of CO</a:t>
            </a:r>
            <a:r>
              <a:rPr lang="en-IN" sz="5400" baseline="-25000" dirty="0" smtClean="0">
                <a:solidFill>
                  <a:srgbClr val="C3D69B"/>
                </a:solidFill>
                <a:latin typeface="Bahnschrift Light" pitchFamily="32" charset="0"/>
              </a:rPr>
              <a:t>2</a:t>
            </a:r>
            <a:r>
              <a:rPr lang="en-IN" sz="5400" dirty="0" smtClean="0">
                <a:solidFill>
                  <a:srgbClr val="C3D69B"/>
                </a:solidFill>
                <a:latin typeface="Bahnschrift Light" pitchFamily="32" charset="0"/>
              </a:rPr>
              <a:t> increase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57159" y="1584324"/>
            <a:ext cx="8286807" cy="45593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Air and the Earth’s surface may grow warmer.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The stratosphere may become cooler.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Temperate and polar regions may become warmer leading to the reduction in the ice cover of the earth.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Rainfall may be higher than what it is present in the temperate regions.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Bahnschrift" pitchFamily="32" charset="0"/>
              </a:rPr>
              <a:t>The greater amount of evaporation due to excess warmth 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5520" y="-144360"/>
            <a:ext cx="30492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" name="Picture 3"/>
          <p:cNvPicPr/>
          <p:nvPr/>
        </p:nvPicPr>
        <p:blipFill>
          <a:blip r:embed="rId2"/>
          <a:stretch/>
        </p:blipFill>
        <p:spPr>
          <a:xfrm>
            <a:off x="1428728" y="1500174"/>
            <a:ext cx="5857916" cy="4643470"/>
          </a:xfrm>
          <a:prstGeom prst="rect">
            <a:avLst/>
          </a:prstGeom>
          <a:ln>
            <a:noFill/>
          </a:ln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000" b="1" dirty="0" smtClean="0">
                <a:solidFill>
                  <a:srgbClr val="C3D69B"/>
                </a:solidFill>
                <a:latin typeface="Bahnschrift Light" pitchFamily="32" charset="0"/>
              </a:rPr>
              <a:t>Emission of Greenhouses Gases</a:t>
            </a:r>
            <a:endParaRPr lang="en-IN" sz="4000" b="1" dirty="0">
              <a:solidFill>
                <a:srgbClr val="C3D69B"/>
              </a:solidFill>
              <a:latin typeface="Bahnschrift Light" pitchFamily="3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/>
          <p:cNvPicPr/>
          <p:nvPr/>
        </p:nvPicPr>
        <p:blipFill>
          <a:blip r:embed="rId2"/>
          <a:stretch/>
        </p:blipFill>
        <p:spPr>
          <a:xfrm>
            <a:off x="928662" y="1500174"/>
            <a:ext cx="7429552" cy="4714908"/>
          </a:xfrm>
          <a:prstGeom prst="rect">
            <a:avLst/>
          </a:prstGeom>
          <a:ln>
            <a:noFill/>
          </a:ln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000" b="1" dirty="0" smtClean="0">
                <a:solidFill>
                  <a:srgbClr val="C3D69B"/>
                </a:solidFill>
                <a:latin typeface="Bahnschrift Light" pitchFamily="32" charset="0"/>
              </a:rPr>
              <a:t>Emission of Greenhouses Gases</a:t>
            </a:r>
            <a:endParaRPr lang="en-IN" sz="4000" b="1" dirty="0">
              <a:solidFill>
                <a:srgbClr val="C3D69B"/>
              </a:solidFill>
              <a:latin typeface="Bahnschrift Light" pitchFamily="3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142852"/>
            <a:ext cx="8229600" cy="1143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dirty="0" smtClean="0">
                <a:solidFill>
                  <a:srgbClr val="C3D69B"/>
                </a:solidFill>
                <a:latin typeface="Bahnschrift Light" pitchFamily="32" charset="0"/>
              </a:rPr>
              <a:t>Environmental Effects of Global warming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eaLnBrk="1">
              <a:lnSpc>
                <a:spcPct val="93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EBF1DE"/>
                </a:solidFill>
              </a:rPr>
              <a:t>12/03/19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215188" y="3359150"/>
            <a:ext cx="181822" cy="8331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40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57159" y="1584324"/>
            <a:ext cx="3214709" cy="45593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Climate change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Rise in sea level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Reduced agricultural production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Storms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Adverse effects on human health </a:t>
            </a:r>
          </a:p>
          <a:p>
            <a:pPr marL="457200" indent="-457200" algn="just">
              <a:buFont typeface="+mj-lt"/>
              <a:buAutoNum type="arabicPeriod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Bahnschrift" pitchFamily="32" charset="0"/>
              </a:rPr>
              <a:t>Loss of ecosystems and biodiversity</a:t>
            </a:r>
          </a:p>
        </p:txBody>
      </p:sp>
      <p:pic>
        <p:nvPicPr>
          <p:cNvPr id="31746" name="Picture 2" descr="Ice age study delivers blow to global-warming skeptics - CSMonitor.c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51" y="1500174"/>
            <a:ext cx="5357849" cy="35719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ahnschrift Light"/>
        <a:ea typeface="Microsoft YaHei"/>
        <a:cs typeface=""/>
      </a:majorFont>
      <a:minorFont>
        <a:latin typeface="Bahnschrif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ahnschrift Light"/>
        <a:ea typeface="Microsoft YaHei"/>
        <a:cs typeface=""/>
      </a:majorFont>
      <a:minorFont>
        <a:latin typeface="Bahnschrif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ahnschrift Light"/>
        <a:ea typeface="Microsoft YaHei"/>
        <a:cs typeface=""/>
      </a:majorFont>
      <a:minorFont>
        <a:latin typeface="Bahnschrif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1186</Words>
  <Application>Microsoft Office PowerPoint</Application>
  <PresentationFormat>On-screen Show (4:3)</PresentationFormat>
  <Paragraphs>208</Paragraphs>
  <Slides>25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Microsoft YaHei</vt:lpstr>
      <vt:lpstr>Arial</vt:lpstr>
      <vt:lpstr>Bahnschrift</vt:lpstr>
      <vt:lpstr>Bahnschrift Light</vt:lpstr>
      <vt:lpstr>Calibri</vt:lpstr>
      <vt:lpstr>Segoe UI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Azure</dc:creator>
  <cp:lastModifiedBy>Dr Sandeep Kumar</cp:lastModifiedBy>
  <cp:revision>292</cp:revision>
  <cp:lastPrinted>1601-01-01T00:00:00Z</cp:lastPrinted>
  <dcterms:created xsi:type="dcterms:W3CDTF">2019-01-10T05:05:48Z</dcterms:created>
  <dcterms:modified xsi:type="dcterms:W3CDTF">2022-11-25T03:21:54Z</dcterms:modified>
</cp:coreProperties>
</file>